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342" r:id="rId5"/>
    <p:sldId id="365" r:id="rId6"/>
    <p:sldId id="359" r:id="rId7"/>
    <p:sldId id="378" r:id="rId8"/>
    <p:sldId id="373" r:id="rId9"/>
    <p:sldId id="383" r:id="rId10"/>
    <p:sldId id="374" r:id="rId11"/>
    <p:sldId id="382" r:id="rId12"/>
    <p:sldId id="375" r:id="rId13"/>
    <p:sldId id="380" r:id="rId14"/>
    <p:sldId id="372" r:id="rId15"/>
    <p:sldId id="403" r:id="rId16"/>
    <p:sldId id="404" r:id="rId17"/>
    <p:sldId id="405" r:id="rId18"/>
    <p:sldId id="412" r:id="rId19"/>
    <p:sldId id="414" r:id="rId20"/>
    <p:sldId id="415" r:id="rId21"/>
    <p:sldId id="416" r:id="rId22"/>
    <p:sldId id="417" r:id="rId23"/>
    <p:sldId id="408" r:id="rId24"/>
    <p:sldId id="409" r:id="rId25"/>
    <p:sldId id="410" r:id="rId26"/>
    <p:sldId id="411" r:id="rId27"/>
    <p:sldId id="379" r:id="rId28"/>
    <p:sldId id="407" r:id="rId29"/>
    <p:sldId id="40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arsayılan Bölüm" id="{1F277223-C55D-4EBB-8A49-50DB541A9935}">
          <p14:sldIdLst>
            <p14:sldId id="342"/>
            <p14:sldId id="365"/>
            <p14:sldId id="359"/>
            <p14:sldId id="378"/>
            <p14:sldId id="373"/>
            <p14:sldId id="383"/>
            <p14:sldId id="374"/>
            <p14:sldId id="382"/>
            <p14:sldId id="375"/>
            <p14:sldId id="380"/>
          </p14:sldIdLst>
        </p14:section>
        <p14:section name="Başlıksız Bölüm" id="{FA6C520B-06AA-475D-81EF-F4C300590766}">
          <p14:sldIdLst>
            <p14:sldId id="372"/>
            <p14:sldId id="403"/>
            <p14:sldId id="404"/>
            <p14:sldId id="405"/>
            <p14:sldId id="412"/>
            <p14:sldId id="414"/>
            <p14:sldId id="415"/>
            <p14:sldId id="416"/>
            <p14:sldId id="417"/>
            <p14:sldId id="408"/>
            <p14:sldId id="409"/>
            <p14:sldId id="410"/>
            <p14:sldId id="411"/>
            <p14:sldId id="379"/>
            <p14:sldId id="407"/>
            <p14:sldId id="4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FBFE"/>
    <a:srgbClr val="000000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3" autoAdjust="0"/>
    <p:restoredTop sz="95388" autoAdjust="0"/>
  </p:normalViewPr>
  <p:slideViewPr>
    <p:cSldViewPr snapToGrid="0" snapToObjects="1" showGuides="1">
      <p:cViewPr varScale="1">
        <p:scale>
          <a:sx n="87" d="100"/>
          <a:sy n="87" d="100"/>
        </p:scale>
        <p:origin x="437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1/6/2025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1/6/2025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19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012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73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125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64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072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22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213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90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transition>
    <p:cover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transition>
    <p:cover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transition>
    <p:cover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transition>
    <p:cover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transition>
    <p:cover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transition>
    <p:cover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transition>
    <p:cover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transition>
    <p:cover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transition>
    <p:cover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transition>
    <p:cover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transition>
    <p:cover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transition>
    <p:cover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transition>
    <p:cover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transition>
    <p:cover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64" r:id="rId13"/>
    <p:sldLayoutId id="2147483663" r:id="rId14"/>
  </p:sldLayoutIdLst>
  <p:transition>
    <p:cover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0.05075" TargetMode="External"/><Relationship Id="rId2" Type="http://schemas.openxmlformats.org/officeDocument/2006/relationships/hyperlink" Target="https://arxiv.org/abs/2203.00451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benmoseley/harmonic-oscillator-pinn" TargetMode="External"/><Relationship Id="rId4" Type="http://schemas.openxmlformats.org/officeDocument/2006/relationships/hyperlink" Target="http://arxiv.org/abs/2407.20669v2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1615440"/>
            <a:ext cx="12191998" cy="1084045"/>
          </a:xfrm>
        </p:spPr>
        <p:txBody>
          <a:bodyPr anchor="b"/>
          <a:lstStyle/>
          <a:p>
            <a:r>
              <a:rPr lang="tr-TR" dirty="0"/>
              <a:t>The rollıng codes</a:t>
            </a:r>
            <a:endParaRPr lang="en-US" dirty="0"/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670628"/>
            <a:ext cx="12191997" cy="2577772"/>
          </a:xfrm>
        </p:spPr>
        <p:txBody>
          <a:bodyPr/>
          <a:lstStyle/>
          <a:p>
            <a:r>
              <a:rPr lang="tr-TR" dirty="0"/>
              <a:t>Atınç Baş</a:t>
            </a:r>
          </a:p>
          <a:p>
            <a:r>
              <a:rPr lang="tr-TR" dirty="0"/>
              <a:t>Elifnur Mutlu</a:t>
            </a:r>
          </a:p>
          <a:p>
            <a:r>
              <a:rPr lang="tr-TR" dirty="0"/>
              <a:t>Tunahan akgül</a:t>
            </a:r>
          </a:p>
          <a:p>
            <a:r>
              <a:rPr lang="tr-TR" dirty="0"/>
              <a:t>Mustafa tosun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72" y="183908"/>
            <a:ext cx="10515601" cy="1327464"/>
          </a:xfrm>
        </p:spPr>
        <p:txBody>
          <a:bodyPr/>
          <a:lstStyle/>
          <a:p>
            <a:r>
              <a:rPr lang="en-US" dirty="0"/>
              <a:t>FINAL </a:t>
            </a:r>
            <a:r>
              <a:rPr lang="tr-TR" dirty="0" err="1"/>
              <a:t>KOd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E57020F-3DF2-4709-B4EF-7C659FC4901A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3"/>
          <a:stretch>
            <a:fillRect/>
          </a:stretch>
        </p:blipFill>
        <p:spPr>
          <a:xfrm>
            <a:off x="942975" y="2114307"/>
            <a:ext cx="4411540" cy="4477016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3D1544-95D3-8A05-6E1B-C08C307C55D4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392160" y="2465388"/>
            <a:ext cx="2856865" cy="34274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F5BDAD-D575-466D-870F-8321CEE0FD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910"/>
          <a:stretch/>
        </p:blipFill>
        <p:spPr>
          <a:xfrm>
            <a:off x="5506861" y="2465388"/>
            <a:ext cx="5770598" cy="362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8000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>
                <a:lumMod val="50000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57479E-14F4-425E-8CF2-3800975D19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985"/>
          <a:stretch/>
        </p:blipFill>
        <p:spPr>
          <a:xfrm>
            <a:off x="6096000" y="2347761"/>
            <a:ext cx="5722662" cy="2452839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DD6D21DF-03E6-4943-9D9A-E1385B5FB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49" y="2347761"/>
            <a:ext cx="5722662" cy="2452839"/>
          </a:xfrm>
          <a:prstGeom prst="rect">
            <a:avLst/>
          </a:prstGeom>
        </p:spPr>
      </p:pic>
      <p:sp>
        <p:nvSpPr>
          <p:cNvPr id="15" name="Başlık 14">
            <a:extLst>
              <a:ext uri="{FF2B5EF4-FFF2-40B4-BE49-F238E27FC236}">
                <a16:creationId xmlns:a16="http://schemas.microsoft.com/office/drawing/2014/main" id="{594DA3F8-9A19-46A2-B3D9-946A2D493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0"/>
            <a:ext cx="12191997" cy="1556237"/>
          </a:xfrm>
        </p:spPr>
        <p:txBody>
          <a:bodyPr/>
          <a:lstStyle/>
          <a:p>
            <a:r>
              <a:rPr lang="tr-TR" sz="2800" dirty="0" err="1"/>
              <a:t>Parametrıc</a:t>
            </a:r>
            <a:r>
              <a:rPr lang="tr-TR" sz="2800" dirty="0"/>
              <a:t> </a:t>
            </a:r>
            <a:r>
              <a:rPr lang="tr-TR" sz="2800" dirty="0" err="1"/>
              <a:t>solutıon</a:t>
            </a:r>
            <a:r>
              <a:rPr lang="tr-TR" sz="2800" dirty="0"/>
              <a:t> </a:t>
            </a:r>
            <a:r>
              <a:rPr lang="tr-TR" sz="2800" dirty="0" err="1"/>
              <a:t>and</a:t>
            </a:r>
            <a:r>
              <a:rPr lang="tr-TR" sz="2800" dirty="0"/>
              <a:t> </a:t>
            </a:r>
            <a:r>
              <a:rPr lang="tr-TR" sz="2800" dirty="0" err="1"/>
              <a:t>derıvatıve</a:t>
            </a:r>
            <a:r>
              <a:rPr lang="tr-TR" sz="2800" dirty="0"/>
              <a:t> </a:t>
            </a:r>
            <a:r>
              <a:rPr lang="tr-TR" sz="2800" dirty="0" err="1"/>
              <a:t>functıons</a:t>
            </a:r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2395464980"/>
      </p:ext>
    </p:extLst>
  </p:cSld>
  <p:clrMapOvr>
    <a:masterClrMapping/>
  </p:clrMapOvr>
  <p:transition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>
            <a:extLst>
              <a:ext uri="{FF2B5EF4-FFF2-40B4-BE49-F238E27FC236}">
                <a16:creationId xmlns:a16="http://schemas.microsoft.com/office/drawing/2014/main" id="{25694F35-11A8-4B0B-8C47-27109A5C2D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8"/>
          <a:stretch/>
        </p:blipFill>
        <p:spPr>
          <a:xfrm>
            <a:off x="5880367" y="1732595"/>
            <a:ext cx="6209319" cy="3498828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1F2B0E7C-FB68-467C-BB5F-6A292577C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1"/>
            <a:ext cx="12191994" cy="1503484"/>
          </a:xfrm>
        </p:spPr>
        <p:txBody>
          <a:bodyPr/>
          <a:lstStyle/>
          <a:p>
            <a:r>
              <a:rPr lang="tr-TR" sz="2800" dirty="0" err="1"/>
              <a:t>Pyhsıcs</a:t>
            </a:r>
            <a:r>
              <a:rPr lang="tr-TR" sz="2800" dirty="0"/>
              <a:t> </a:t>
            </a:r>
            <a:r>
              <a:rPr lang="tr-TR" sz="2800" dirty="0" err="1"/>
              <a:t>ınformed</a:t>
            </a:r>
            <a:r>
              <a:rPr lang="tr-TR" sz="2800" dirty="0"/>
              <a:t> NN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70A8CF44-AA80-4CDC-B77A-AC021C62B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82" y="2062051"/>
            <a:ext cx="5777785" cy="2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572551"/>
      </p:ext>
    </p:extLst>
  </p:cSld>
  <p:clrMapOvr>
    <a:masterClrMapping/>
  </p:clrMapOvr>
  <p:transition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7A0B2-1032-4E8A-B27E-659FDB615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1"/>
            <a:ext cx="12191994" cy="1308134"/>
          </a:xfrm>
        </p:spPr>
        <p:txBody>
          <a:bodyPr/>
          <a:lstStyle/>
          <a:p>
            <a:pPr algn="ctr"/>
            <a:r>
              <a:rPr lang="tr-TR" sz="2800" dirty="0" err="1"/>
              <a:t>Transıtıon</a:t>
            </a:r>
            <a:r>
              <a:rPr lang="tr-TR" sz="2800" dirty="0"/>
              <a:t> </a:t>
            </a:r>
            <a:r>
              <a:rPr lang="tr-TR" sz="2800" dirty="0" err="1"/>
              <a:t>to</a:t>
            </a:r>
            <a:r>
              <a:rPr lang="tr-TR" sz="2800" dirty="0"/>
              <a:t> </a:t>
            </a:r>
            <a:r>
              <a:rPr lang="tr-TR" sz="2800" dirty="0" err="1"/>
              <a:t>other</a:t>
            </a:r>
            <a:r>
              <a:rPr lang="tr-TR" sz="2800" dirty="0"/>
              <a:t> </a:t>
            </a:r>
            <a:r>
              <a:rPr lang="tr-TR" sz="2800" dirty="0" err="1"/>
              <a:t>energy</a:t>
            </a:r>
            <a:r>
              <a:rPr lang="tr-TR" sz="2800" dirty="0"/>
              <a:t> </a:t>
            </a:r>
            <a:r>
              <a:rPr lang="tr-TR" sz="2800" dirty="0" err="1"/>
              <a:t>levels</a:t>
            </a:r>
            <a:endParaRPr lang="tr-TR" sz="2800" dirty="0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C039FC43-8C00-42C3-83D4-553835683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576" y="1308135"/>
            <a:ext cx="8016848" cy="497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73058"/>
      </p:ext>
    </p:extLst>
  </p:cSld>
  <p:clrMapOvr>
    <a:masterClrMapping/>
  </p:clrMapOvr>
  <p:transition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7928BE71-A50F-47CF-B410-D3F92A9D5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1"/>
            <a:ext cx="12191994" cy="1096494"/>
          </a:xfrm>
        </p:spPr>
        <p:txBody>
          <a:bodyPr/>
          <a:lstStyle/>
          <a:p>
            <a:r>
              <a:rPr lang="tr-TR" sz="2800" dirty="0" err="1"/>
              <a:t>Traın</a:t>
            </a:r>
            <a:r>
              <a:rPr lang="tr-TR" sz="2800" dirty="0"/>
              <a:t> </a:t>
            </a:r>
            <a:r>
              <a:rPr lang="tr-TR" sz="2800" dirty="0" err="1"/>
              <a:t>and</a:t>
            </a:r>
            <a:r>
              <a:rPr lang="tr-TR" sz="2800" dirty="0"/>
              <a:t> </a:t>
            </a:r>
            <a:r>
              <a:rPr lang="tr-TR" sz="2800" dirty="0" err="1"/>
              <a:t>evaluate</a:t>
            </a:r>
            <a:endParaRPr lang="tr-TR" sz="2800" dirty="0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C05703C0-88E6-4530-97C2-FFFAAE1B5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95" y="1096495"/>
            <a:ext cx="8304471" cy="5658109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9592DE2B-60E6-4C78-9274-CD42A181E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901468"/>
            <a:ext cx="5951355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055125"/>
      </p:ext>
    </p:extLst>
  </p:cSld>
  <p:clrMapOvr>
    <a:masterClrMapping/>
  </p:clrMapOvr>
  <p:transition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aşlık 19">
            <a:extLst>
              <a:ext uri="{FF2B5EF4-FFF2-40B4-BE49-F238E27FC236}">
                <a16:creationId xmlns:a16="http://schemas.microsoft.com/office/drawing/2014/main" id="{FFC937FF-4A5D-4BD1-9F01-E39D2CC1C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1"/>
            <a:ext cx="12191994" cy="866364"/>
          </a:xfrm>
        </p:spPr>
        <p:txBody>
          <a:bodyPr/>
          <a:lstStyle/>
          <a:p>
            <a:r>
              <a:rPr lang="tr-TR" sz="2800" dirty="0" err="1"/>
              <a:t>Psı</a:t>
            </a:r>
            <a:r>
              <a:rPr lang="tr-TR" sz="2800" dirty="0"/>
              <a:t> – </a:t>
            </a:r>
            <a:r>
              <a:rPr lang="tr-TR" sz="2800" dirty="0" err="1"/>
              <a:t>energy</a:t>
            </a:r>
            <a:r>
              <a:rPr lang="tr-TR" sz="2800" dirty="0"/>
              <a:t> </a:t>
            </a:r>
            <a:r>
              <a:rPr lang="tr-TR" sz="2800" dirty="0" err="1"/>
              <a:t>values</a:t>
            </a:r>
            <a:endParaRPr lang="tr-TR" sz="2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B83B7C-00E1-4EEB-A6C9-A1B683B45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" y="866216"/>
            <a:ext cx="3544839" cy="280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253011-BAA6-4E61-A5D2-081763992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689" y="866216"/>
            <a:ext cx="3489451" cy="281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846061-2155-4F6C-B464-DFDC60D6A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140" y="866364"/>
            <a:ext cx="3489451" cy="281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CFB60F9-AB64-41E9-A3C7-61774B17C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" y="3661677"/>
            <a:ext cx="3544839" cy="2844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FC937D7-7F5C-4F2E-A16A-F957E7282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689" y="3686407"/>
            <a:ext cx="3544840" cy="281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Metin kutusu 20">
            <a:extLst>
              <a:ext uri="{FF2B5EF4-FFF2-40B4-BE49-F238E27FC236}">
                <a16:creationId xmlns:a16="http://schemas.microsoft.com/office/drawing/2014/main" id="{917C68C1-147A-4AC8-855D-09D23D05A21F}"/>
              </a:ext>
            </a:extLst>
          </p:cNvPr>
          <p:cNvSpPr txBox="1"/>
          <p:nvPr/>
        </p:nvSpPr>
        <p:spPr>
          <a:xfrm>
            <a:off x="1143000" y="3813558"/>
            <a:ext cx="3199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/>
              <a:t>Epoch:40000; Energy:11.2537</a:t>
            </a:r>
          </a:p>
        </p:txBody>
      </p:sp>
      <p:sp>
        <p:nvSpPr>
          <p:cNvPr id="22" name="Metin kutusu 21">
            <a:extLst>
              <a:ext uri="{FF2B5EF4-FFF2-40B4-BE49-F238E27FC236}">
                <a16:creationId xmlns:a16="http://schemas.microsoft.com/office/drawing/2014/main" id="{B46869BF-C6C1-4914-815C-FA9E70D13D91}"/>
              </a:ext>
            </a:extLst>
          </p:cNvPr>
          <p:cNvSpPr txBox="1"/>
          <p:nvPr/>
        </p:nvSpPr>
        <p:spPr>
          <a:xfrm>
            <a:off x="4766971" y="3833446"/>
            <a:ext cx="315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/>
              <a:t>Epoch:45000; Energy:13.8620</a:t>
            </a:r>
          </a:p>
        </p:txBody>
      </p:sp>
      <p:sp>
        <p:nvSpPr>
          <p:cNvPr id="23" name="Metin kutusu 22">
            <a:extLst>
              <a:ext uri="{FF2B5EF4-FFF2-40B4-BE49-F238E27FC236}">
                <a16:creationId xmlns:a16="http://schemas.microsoft.com/office/drawing/2014/main" id="{F30ECDC0-C579-45D4-9DEE-9C8F6623C2BB}"/>
              </a:ext>
            </a:extLst>
          </p:cNvPr>
          <p:cNvSpPr txBox="1"/>
          <p:nvPr/>
        </p:nvSpPr>
        <p:spPr>
          <a:xfrm>
            <a:off x="1283677" y="1055077"/>
            <a:ext cx="3059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/>
              <a:t>Epoch:0; Energy:0.7011</a:t>
            </a:r>
          </a:p>
        </p:txBody>
      </p:sp>
      <p:sp>
        <p:nvSpPr>
          <p:cNvPr id="24" name="Metin kutusu 23">
            <a:extLst>
              <a:ext uri="{FF2B5EF4-FFF2-40B4-BE49-F238E27FC236}">
                <a16:creationId xmlns:a16="http://schemas.microsoft.com/office/drawing/2014/main" id="{35DFC93C-B6D8-4D18-9E4B-9FE4C82E535E}"/>
              </a:ext>
            </a:extLst>
          </p:cNvPr>
          <p:cNvSpPr txBox="1"/>
          <p:nvPr/>
        </p:nvSpPr>
        <p:spPr>
          <a:xfrm>
            <a:off x="4766970" y="1055077"/>
            <a:ext cx="3065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/>
              <a:t>Energy:5000; Energy:0.3241</a:t>
            </a:r>
          </a:p>
        </p:txBody>
      </p:sp>
      <p:sp>
        <p:nvSpPr>
          <p:cNvPr id="25" name="Metin kutusu 24">
            <a:extLst>
              <a:ext uri="{FF2B5EF4-FFF2-40B4-BE49-F238E27FC236}">
                <a16:creationId xmlns:a16="http://schemas.microsoft.com/office/drawing/2014/main" id="{DF47F2D8-EF9F-4F64-BC7D-56FA40B49A69}"/>
              </a:ext>
            </a:extLst>
          </p:cNvPr>
          <p:cNvSpPr txBox="1"/>
          <p:nvPr/>
        </p:nvSpPr>
        <p:spPr>
          <a:xfrm>
            <a:off x="8245190" y="1055077"/>
            <a:ext cx="3076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/>
              <a:t>Epoch:20000; Energy:3.1332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D77A5DF-E3EC-41E4-AA93-F68CFF3D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983" y="3686407"/>
            <a:ext cx="3455607" cy="281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Metin kutusu 25">
            <a:extLst>
              <a:ext uri="{FF2B5EF4-FFF2-40B4-BE49-F238E27FC236}">
                <a16:creationId xmlns:a16="http://schemas.microsoft.com/office/drawing/2014/main" id="{65ECFCDD-D5F8-41E4-9441-D03D93870D27}"/>
              </a:ext>
            </a:extLst>
          </p:cNvPr>
          <p:cNvSpPr txBox="1"/>
          <p:nvPr/>
        </p:nvSpPr>
        <p:spPr>
          <a:xfrm>
            <a:off x="8343900" y="3833446"/>
            <a:ext cx="3011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/>
              <a:t>Epoch:60000; Energy:20.05</a:t>
            </a:r>
          </a:p>
        </p:txBody>
      </p:sp>
    </p:spTree>
    <p:extLst>
      <p:ext uri="{BB962C8B-B14F-4D97-AF65-F5344CB8AC3E}">
        <p14:creationId xmlns:p14="http://schemas.microsoft.com/office/powerpoint/2010/main" val="76374109"/>
      </p:ext>
    </p:extLst>
  </p:cSld>
  <p:clrMapOvr>
    <a:masterClrMapping/>
  </p:clrMapOvr>
  <p:transition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8CEE676-5B8B-4EC5-8F62-06E895724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EE80809-9139-4FCC-BAB4-C764E566B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85" y="604783"/>
            <a:ext cx="3587686" cy="282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A0BC640-00E6-40E3-8327-3BCA1335E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771" y="604783"/>
            <a:ext cx="3587682" cy="282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F2C88921-48A7-45FB-B354-FEE901E19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456" y="604777"/>
            <a:ext cx="3587685" cy="282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A7B706-CB6E-4370-ADB6-B6300CE54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87" y="3429002"/>
            <a:ext cx="3587685" cy="282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182C5EE4-FBD1-4636-A597-FA9944734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770" y="3429002"/>
            <a:ext cx="3587683" cy="282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4F175FAF-8919-4B84-9374-2877CC8C2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456" y="3429001"/>
            <a:ext cx="3587684" cy="282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F99ECB59-AB71-44FA-BF08-25F4CF14CDF0}"/>
              </a:ext>
            </a:extLst>
          </p:cNvPr>
          <p:cNvSpPr txBox="1"/>
          <p:nvPr/>
        </p:nvSpPr>
        <p:spPr>
          <a:xfrm>
            <a:off x="1046285" y="782515"/>
            <a:ext cx="2564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/>
              <a:t>Epoch:90000; Energy:31.2244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472D7719-6C86-4A89-9802-B21821B06E8B}"/>
              </a:ext>
            </a:extLst>
          </p:cNvPr>
          <p:cNvSpPr txBox="1"/>
          <p:nvPr/>
        </p:nvSpPr>
        <p:spPr>
          <a:xfrm>
            <a:off x="4633971" y="782515"/>
            <a:ext cx="3130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/>
              <a:t>Epoch:95000; Energy:36.9656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EEB102E6-2EFE-42EC-A66F-8DE8C5797120}"/>
              </a:ext>
            </a:extLst>
          </p:cNvPr>
          <p:cNvSpPr txBox="1"/>
          <p:nvPr/>
        </p:nvSpPr>
        <p:spPr>
          <a:xfrm>
            <a:off x="8221653" y="782515"/>
            <a:ext cx="305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/>
              <a:t>Epoch:115000; Energy:44.4182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765D59F5-6238-4E5F-8EA4-2687941E2665}"/>
              </a:ext>
            </a:extLst>
          </p:cNvPr>
          <p:cNvSpPr txBox="1"/>
          <p:nvPr/>
        </p:nvSpPr>
        <p:spPr>
          <a:xfrm>
            <a:off x="1046285" y="3606731"/>
            <a:ext cx="3130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/>
              <a:t>Epoch:165000; Energy:61.1584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D8DDC4CA-9569-4F52-9495-C8FAFB85C5A4}"/>
              </a:ext>
            </a:extLst>
          </p:cNvPr>
          <p:cNvSpPr txBox="1"/>
          <p:nvPr/>
        </p:nvSpPr>
        <p:spPr>
          <a:xfrm>
            <a:off x="4633969" y="3606731"/>
            <a:ext cx="3130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/>
              <a:t>Epoch:170000; Energy:67.1983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3AFE88A3-6E67-41E8-8BC4-3B7E3518ED32}"/>
              </a:ext>
            </a:extLst>
          </p:cNvPr>
          <p:cNvSpPr txBox="1"/>
          <p:nvPr/>
        </p:nvSpPr>
        <p:spPr>
          <a:xfrm>
            <a:off x="8221647" y="3606731"/>
            <a:ext cx="3058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/>
              <a:t>Epoch:195000; Energy:78.9488</a:t>
            </a:r>
          </a:p>
        </p:txBody>
      </p:sp>
    </p:spTree>
    <p:extLst>
      <p:ext uri="{BB962C8B-B14F-4D97-AF65-F5344CB8AC3E}">
        <p14:creationId xmlns:p14="http://schemas.microsoft.com/office/powerpoint/2010/main" val="403420821"/>
      </p:ext>
    </p:extLst>
  </p:cSld>
  <p:clrMapOvr>
    <a:masterClrMapping/>
  </p:clrMapOvr>
  <p:transition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489941C-3AF2-4E4E-BB48-C7F1FA281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D36DC8D-DECF-4631-BE3A-CD2204491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93" y="738228"/>
            <a:ext cx="3455376" cy="272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7F46216-F775-4D66-9A99-1B40A6D87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270" y="738228"/>
            <a:ext cx="3417280" cy="269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326A1DF-FD35-4833-B263-912BCF555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550" y="736613"/>
            <a:ext cx="3493468" cy="275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9F0BBF40-8BDB-4C6C-B33E-BABCF762D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93" y="3429000"/>
            <a:ext cx="3455376" cy="272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C3047F03-8CE3-44CF-BC31-5C8170E4E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269" y="3426686"/>
            <a:ext cx="3455373" cy="272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81052D4A-FBFF-45D1-9AFD-06ACD0A63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645" y="3458291"/>
            <a:ext cx="3455373" cy="269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DFD98CAB-C77B-48F5-9883-66ABB2D97491}"/>
              </a:ext>
            </a:extLst>
          </p:cNvPr>
          <p:cNvSpPr txBox="1"/>
          <p:nvPr/>
        </p:nvSpPr>
        <p:spPr>
          <a:xfrm>
            <a:off x="1336430" y="940777"/>
            <a:ext cx="2974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/>
              <a:t>Epoch:265000; Energy:101.4986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A72D7474-D1FC-4BDC-AE4A-2C65821EAC6F}"/>
              </a:ext>
            </a:extLst>
          </p:cNvPr>
          <p:cNvSpPr txBox="1"/>
          <p:nvPr/>
        </p:nvSpPr>
        <p:spPr>
          <a:xfrm>
            <a:off x="4791805" y="940777"/>
            <a:ext cx="2936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/>
              <a:t>Epoch:270000; Energy:1085954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7C6D9D8A-D09E-4A0F-8C89-52A735D7FB6C}"/>
              </a:ext>
            </a:extLst>
          </p:cNvPr>
          <p:cNvSpPr txBox="1"/>
          <p:nvPr/>
        </p:nvSpPr>
        <p:spPr>
          <a:xfrm>
            <a:off x="8209085" y="940777"/>
            <a:ext cx="2762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/>
              <a:t>Epoch:305000; Energy:123.3697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0C355BF6-5F52-48B2-A377-8735F20E5367}"/>
              </a:ext>
            </a:extLst>
          </p:cNvPr>
          <p:cNvSpPr txBox="1"/>
          <p:nvPr/>
        </p:nvSpPr>
        <p:spPr>
          <a:xfrm>
            <a:off x="1336430" y="3622431"/>
            <a:ext cx="2762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/>
              <a:t>Epoch:385000; Energy:148.8770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B7AAABE2-84DD-4A3E-891C-ECED0544296B}"/>
              </a:ext>
            </a:extLst>
          </p:cNvPr>
          <p:cNvSpPr txBox="1"/>
          <p:nvPr/>
        </p:nvSpPr>
        <p:spPr>
          <a:xfrm>
            <a:off x="4791805" y="3622431"/>
            <a:ext cx="2762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/>
              <a:t>Epoch:390000; Energy:151.7612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A6A74DAD-DC94-495C-AB0E-DEE93EB36AE5}"/>
              </a:ext>
            </a:extLst>
          </p:cNvPr>
          <p:cNvSpPr txBox="1"/>
          <p:nvPr/>
        </p:nvSpPr>
        <p:spPr>
          <a:xfrm>
            <a:off x="8247178" y="3622431"/>
            <a:ext cx="2762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/>
              <a:t>Epoch:395000; Energy:154.3090</a:t>
            </a:r>
          </a:p>
        </p:txBody>
      </p:sp>
    </p:spTree>
    <p:extLst>
      <p:ext uri="{BB962C8B-B14F-4D97-AF65-F5344CB8AC3E}">
        <p14:creationId xmlns:p14="http://schemas.microsoft.com/office/powerpoint/2010/main" val="2736716981"/>
      </p:ext>
    </p:extLst>
  </p:cSld>
  <p:clrMapOvr>
    <a:masterClrMapping/>
  </p:clrMapOvr>
  <p:transition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B21F2D0-7DFB-497E-9DDE-8E88AE953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0"/>
            <a:ext cx="12191994" cy="1063869"/>
          </a:xfrm>
        </p:spPr>
        <p:txBody>
          <a:bodyPr/>
          <a:lstStyle/>
          <a:p>
            <a:r>
              <a:rPr lang="tr-TR" dirty="0" err="1"/>
              <a:t>Loss</a:t>
            </a:r>
            <a:r>
              <a:rPr lang="tr-TR" dirty="0"/>
              <a:t> </a:t>
            </a:r>
            <a:r>
              <a:rPr lang="tr-TR" dirty="0" err="1"/>
              <a:t>plots</a:t>
            </a:r>
            <a:endParaRPr lang="tr-TR" dirty="0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6FF9970D-3366-4600-B4BF-BB158DA91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80" y="1583304"/>
            <a:ext cx="5844986" cy="3685293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CA54E94C-7805-481C-B71F-A5DF397BB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435" y="1583304"/>
            <a:ext cx="5844987" cy="3683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105107"/>
      </p:ext>
    </p:extLst>
  </p:cSld>
  <p:clrMapOvr>
    <a:masterClrMapping/>
  </p:clrMapOvr>
  <p:transition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2B0FA44-7EFE-4A69-BEEB-BEE375580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70BEC8C-65F5-4919-917C-2E2D6AF34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015" y="945721"/>
            <a:ext cx="7635969" cy="496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215121"/>
      </p:ext>
    </p:extLst>
  </p:cSld>
  <p:clrMapOvr>
    <a:masterClrMapping/>
  </p:clrMapOvr>
  <p:transition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692FC88-DAD7-F5AD-7831-DE5432210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3FBD767-42F1-4DE9-BECD-73A7F2E6F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6" y="264160"/>
            <a:ext cx="6327105" cy="531487"/>
          </a:xfrm>
        </p:spPr>
        <p:txBody>
          <a:bodyPr/>
          <a:lstStyle/>
          <a:p>
            <a:r>
              <a:rPr lang="tr-TR" dirty="0"/>
              <a:t>Pınn nedir?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ACED9D-77C6-46B2-8F66-A2A251897C56}"/>
              </a:ext>
            </a:extLst>
          </p:cNvPr>
          <p:cNvSpPr txBox="1"/>
          <p:nvPr/>
        </p:nvSpPr>
        <p:spPr>
          <a:xfrm>
            <a:off x="1517554" y="1085097"/>
            <a:ext cx="91568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  <a:latin typeface="+mj-lt"/>
              </a:rPr>
              <a:t>Physics-Informed Neural Networks (PINN), diferansiyel denklemleri çözmek için yapay sinir ağlarını fizik kuralları ile birleştiren bir yaklaşımdır. Modelin kayıp fonksiyonuna fiziksel kanunları dahil ederek veri gereksinimini azaltır.</a:t>
            </a:r>
          </a:p>
          <a:p>
            <a:endParaRPr lang="tr-TR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24F01C6-3662-4B4E-850D-A67C09B7D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495" y="2289035"/>
            <a:ext cx="5381006" cy="43048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3073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3FAA001-0E85-D800-A544-C27C87B1B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841" y="0"/>
            <a:ext cx="4409514" cy="1427870"/>
          </a:xfrm>
        </p:spPr>
        <p:txBody>
          <a:bodyPr/>
          <a:lstStyle/>
          <a:p>
            <a:r>
              <a:rPr lang="tr-TR" dirty="0"/>
              <a:t>Farklı loss fonksiyonları VE HIZLANDIRMA</a:t>
            </a:r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1A2A7A82-E2B7-5726-FBD8-B6DB9FA8F11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-3736" y="1386133"/>
            <a:ext cx="5474994" cy="1653930"/>
          </a:xfr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9AE641E7-747A-37DB-588A-4EB7A6B42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258" y="0"/>
            <a:ext cx="6720742" cy="6858000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11B7C2F1-5145-DDF1-5EB7-76752954C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736" y="3040063"/>
            <a:ext cx="5474994" cy="381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74199"/>
      </p:ext>
    </p:extLst>
  </p:cSld>
  <p:clrMapOvr>
    <a:masterClrMapping/>
  </p:clrMapOvr>
  <p:transition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9958914-E276-E305-B5D8-487EDD9AB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816FA9E8-3A58-EFC5-C740-BCDA6F97F60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439761" y="570600"/>
            <a:ext cx="7312478" cy="5716800"/>
          </a:xfrm>
        </p:spPr>
      </p:pic>
    </p:spTree>
    <p:extLst>
      <p:ext uri="{BB962C8B-B14F-4D97-AF65-F5344CB8AC3E}">
        <p14:creationId xmlns:p14="http://schemas.microsoft.com/office/powerpoint/2010/main" val="733875394"/>
      </p:ext>
    </p:extLst>
  </p:cSld>
  <p:clrMapOvr>
    <a:masterClrMapping/>
  </p:clrMapOvr>
  <p:transition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139A0F4-4469-5E2D-4C16-0E89B1F6E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2E78B1CC-C618-2C4A-7E0D-F3D0841BBB7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439761" y="570600"/>
            <a:ext cx="7312478" cy="5716800"/>
          </a:xfrm>
        </p:spPr>
      </p:pic>
    </p:spTree>
    <p:extLst>
      <p:ext uri="{BB962C8B-B14F-4D97-AF65-F5344CB8AC3E}">
        <p14:creationId xmlns:p14="http://schemas.microsoft.com/office/powerpoint/2010/main" val="3309637599"/>
      </p:ext>
    </p:extLst>
  </p:cSld>
  <p:clrMapOvr>
    <a:masterClrMapping/>
  </p:clrMapOvr>
  <p:transition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2BB8A4B-E283-1F2D-ABBF-B294F51C6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203116C4-1912-6D80-841F-ADB504C84B6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425482" y="570600"/>
            <a:ext cx="7341036" cy="5716800"/>
          </a:xfrm>
        </p:spPr>
      </p:pic>
    </p:spTree>
    <p:extLst>
      <p:ext uri="{BB962C8B-B14F-4D97-AF65-F5344CB8AC3E}">
        <p14:creationId xmlns:p14="http://schemas.microsoft.com/office/powerpoint/2010/main" val="2236303333"/>
      </p:ext>
    </p:extLst>
  </p:cSld>
  <p:clrMapOvr>
    <a:masterClrMapping/>
  </p:clrMapOvr>
  <p:transition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171396"/>
            <a:ext cx="3736630" cy="2202350"/>
          </a:xfrm>
        </p:spPr>
        <p:txBody>
          <a:bodyPr/>
          <a:lstStyle/>
          <a:p>
            <a:pPr lvl="0"/>
            <a:r>
              <a:rPr lang="tr-TR" dirty="0"/>
              <a:t>sonuç</a:t>
            </a:r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328E6B-D306-C2F9-54E9-FD35599AC24B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41716" y="3078480"/>
            <a:ext cx="3108193" cy="3047997"/>
          </a:xfrm>
        </p:spPr>
        <p:txBody>
          <a:bodyPr/>
          <a:lstStyle/>
          <a:p>
            <a:r>
              <a:rPr lang="tr-TR" dirty="0">
                <a:latin typeface="+mj-lt"/>
              </a:rPr>
              <a:t>Yaklaşık 32000 iterasyon kullanılarak n=1, n=2 ve n=3 enerji seviyesine karşılık gelen enerji değeri hesaplanmıştır.</a:t>
            </a:r>
            <a:endParaRPr lang="en-US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7A3F30-D807-4625-9AF2-CB61130C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500" y="839654"/>
            <a:ext cx="7029139" cy="487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7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6B81-9326-407F-9762-127E6A0EB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495895"/>
          </a:xfrm>
        </p:spPr>
        <p:txBody>
          <a:bodyPr/>
          <a:lstStyle/>
          <a:p>
            <a:r>
              <a:rPr lang="tr-TR" dirty="0"/>
              <a:t>Kaynak makaleler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49F414-749C-4983-94EF-ED386A460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9" name="İçerik Yer Tutucusu 8">
            <a:extLst>
              <a:ext uri="{FF2B5EF4-FFF2-40B4-BE49-F238E27FC236}">
                <a16:creationId xmlns:a16="http://schemas.microsoft.com/office/drawing/2014/main" id="{3C516E0C-9FD9-4E20-8506-BCEDF1D5196B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2031024" y="2031024"/>
            <a:ext cx="10160976" cy="4826976"/>
          </a:xfrm>
        </p:spPr>
        <p:txBody>
          <a:bodyPr/>
          <a:lstStyle/>
          <a:p>
            <a:pPr indent="-288000" algn="ctr"/>
            <a:r>
              <a:rPr lang="tr-TR" sz="1600" dirty="0" err="1"/>
              <a:t>Jin</a:t>
            </a:r>
            <a:r>
              <a:rPr lang="tr-TR" sz="1600" dirty="0"/>
              <a:t>, Henry, </a:t>
            </a:r>
            <a:r>
              <a:rPr lang="tr-TR" sz="1600" dirty="0" err="1"/>
              <a:t>Marios</a:t>
            </a:r>
            <a:r>
              <a:rPr lang="tr-TR" sz="1600" dirty="0"/>
              <a:t> </a:t>
            </a:r>
            <a:r>
              <a:rPr lang="tr-TR" sz="1600" dirty="0" err="1"/>
              <a:t>Mattheakis</a:t>
            </a:r>
            <a:r>
              <a:rPr lang="tr-TR" sz="1600" dirty="0"/>
              <a:t>, </a:t>
            </a:r>
            <a:r>
              <a:rPr lang="tr-TR" sz="1600" dirty="0" err="1"/>
              <a:t>and</a:t>
            </a:r>
            <a:r>
              <a:rPr lang="tr-TR" sz="1600" dirty="0"/>
              <a:t> </a:t>
            </a:r>
            <a:r>
              <a:rPr lang="tr-TR" sz="1600" dirty="0" err="1"/>
              <a:t>Pavlos</a:t>
            </a:r>
            <a:r>
              <a:rPr lang="tr-TR" sz="1600" dirty="0"/>
              <a:t> </a:t>
            </a:r>
            <a:r>
              <a:rPr lang="tr-TR" sz="1600" dirty="0" err="1"/>
              <a:t>Protopapas</a:t>
            </a:r>
            <a:r>
              <a:rPr lang="tr-TR" sz="1600" dirty="0"/>
              <a:t>. “</a:t>
            </a:r>
            <a:r>
              <a:rPr lang="tr-TR" sz="1600" dirty="0" err="1"/>
              <a:t>Physics-Informed</a:t>
            </a:r>
            <a:r>
              <a:rPr lang="tr-TR" sz="1600" dirty="0"/>
              <a:t> </a:t>
            </a:r>
            <a:r>
              <a:rPr lang="tr-TR" sz="1600" dirty="0" err="1"/>
              <a:t>Neural</a:t>
            </a:r>
            <a:r>
              <a:rPr lang="tr-TR" sz="1600" dirty="0"/>
              <a:t> Networks </a:t>
            </a:r>
            <a:r>
              <a:rPr lang="tr-TR" sz="1600" dirty="0" err="1"/>
              <a:t>for</a:t>
            </a:r>
            <a:r>
              <a:rPr lang="tr-TR" sz="1600" dirty="0"/>
              <a:t> Quantum </a:t>
            </a:r>
            <a:r>
              <a:rPr lang="tr-TR" sz="1600" dirty="0" err="1"/>
              <a:t>Eigenvalue</a:t>
            </a:r>
            <a:r>
              <a:rPr lang="tr-TR" sz="1600" dirty="0"/>
              <a:t> </a:t>
            </a:r>
            <a:r>
              <a:rPr lang="tr-TR" sz="1600" dirty="0" err="1"/>
              <a:t>Problems</a:t>
            </a:r>
            <a:r>
              <a:rPr lang="tr-TR" sz="1600" dirty="0"/>
              <a:t>.” arXiv.org, </a:t>
            </a:r>
            <a:r>
              <a:rPr lang="tr-TR" sz="1600" dirty="0" err="1"/>
              <a:t>February</a:t>
            </a:r>
            <a:r>
              <a:rPr lang="tr-TR" sz="1600" dirty="0"/>
              <a:t> 24, 2022. </a:t>
            </a:r>
            <a:r>
              <a:rPr lang="tr-TR" sz="1600" dirty="0">
                <a:hlinkClick r:id="rId2"/>
              </a:rPr>
              <a:t>https://arxiv.org/abs/2203.00451</a:t>
            </a:r>
            <a:r>
              <a:rPr lang="tr-TR" sz="1600" dirty="0"/>
              <a:t>.</a:t>
            </a:r>
          </a:p>
          <a:p>
            <a:pPr algn="ctr"/>
            <a:r>
              <a:rPr lang="tr-TR" sz="1600" dirty="0" err="1"/>
              <a:t>Jin</a:t>
            </a:r>
            <a:r>
              <a:rPr lang="tr-TR" sz="1600" dirty="0"/>
              <a:t>, Henry, </a:t>
            </a:r>
            <a:r>
              <a:rPr lang="tr-TR" sz="1600" dirty="0" err="1"/>
              <a:t>Marios</a:t>
            </a:r>
            <a:r>
              <a:rPr lang="tr-TR" sz="1600" dirty="0"/>
              <a:t> </a:t>
            </a:r>
            <a:r>
              <a:rPr lang="tr-TR" sz="1600" dirty="0" err="1"/>
              <a:t>Mattheakis</a:t>
            </a:r>
            <a:r>
              <a:rPr lang="tr-TR" sz="1600" dirty="0"/>
              <a:t>, </a:t>
            </a:r>
            <a:r>
              <a:rPr lang="tr-TR" sz="1600" dirty="0" err="1"/>
              <a:t>and</a:t>
            </a:r>
            <a:r>
              <a:rPr lang="tr-TR" sz="1600" dirty="0"/>
              <a:t> </a:t>
            </a:r>
            <a:r>
              <a:rPr lang="tr-TR" sz="1600" dirty="0" err="1"/>
              <a:t>Pavlos</a:t>
            </a:r>
            <a:r>
              <a:rPr lang="tr-TR" sz="1600" dirty="0"/>
              <a:t> </a:t>
            </a:r>
            <a:r>
              <a:rPr lang="tr-TR" sz="1600" dirty="0" err="1"/>
              <a:t>Protopapas</a:t>
            </a:r>
            <a:r>
              <a:rPr lang="tr-TR" sz="1600" dirty="0"/>
              <a:t>. “</a:t>
            </a:r>
            <a:r>
              <a:rPr lang="tr-TR" sz="1600" dirty="0" err="1"/>
              <a:t>Unsupervised</a:t>
            </a:r>
            <a:r>
              <a:rPr lang="tr-TR" sz="1600" dirty="0"/>
              <a:t> </a:t>
            </a:r>
            <a:r>
              <a:rPr lang="tr-TR" sz="1600" dirty="0" err="1"/>
              <a:t>Neural</a:t>
            </a:r>
            <a:r>
              <a:rPr lang="tr-TR" sz="1600" dirty="0"/>
              <a:t> Networks </a:t>
            </a:r>
            <a:r>
              <a:rPr lang="tr-TR" sz="1600" dirty="0" err="1"/>
              <a:t>for</a:t>
            </a:r>
            <a:r>
              <a:rPr lang="tr-TR" sz="1600" dirty="0"/>
              <a:t> Quantum </a:t>
            </a:r>
            <a:r>
              <a:rPr lang="tr-TR" sz="1600" dirty="0" err="1"/>
              <a:t>Eigenvalue</a:t>
            </a:r>
            <a:r>
              <a:rPr lang="tr-TR" sz="1600" dirty="0"/>
              <a:t> </a:t>
            </a:r>
            <a:r>
              <a:rPr lang="tr-TR" sz="1600" dirty="0" err="1"/>
              <a:t>Problems</a:t>
            </a:r>
            <a:r>
              <a:rPr lang="tr-TR" sz="1600" dirty="0"/>
              <a:t>.” arXiv.org, </a:t>
            </a:r>
            <a:r>
              <a:rPr lang="tr-TR" sz="1600" dirty="0" err="1"/>
              <a:t>October</a:t>
            </a:r>
            <a:r>
              <a:rPr lang="tr-TR" sz="1600" dirty="0"/>
              <a:t> 10, 2020. </a:t>
            </a:r>
            <a:r>
              <a:rPr lang="tr-TR" sz="1600" dirty="0">
                <a:hlinkClick r:id="rId3"/>
              </a:rPr>
              <a:t>https://arxiv.org/abs/2010.05075</a:t>
            </a:r>
            <a:r>
              <a:rPr lang="tr-TR" sz="1600" dirty="0"/>
              <a:t>.</a:t>
            </a:r>
          </a:p>
          <a:p>
            <a:pPr algn="ctr"/>
            <a:r>
              <a:rPr lang="tr-TR" sz="1600" dirty="0" err="1"/>
              <a:t>Brevi</a:t>
            </a:r>
            <a:r>
              <a:rPr lang="tr-TR" sz="1600" dirty="0"/>
              <a:t>, </a:t>
            </a:r>
            <a:r>
              <a:rPr lang="tr-TR" sz="1600" dirty="0" err="1"/>
              <a:t>Lorenzo</a:t>
            </a:r>
            <a:r>
              <a:rPr lang="tr-TR" sz="1600" dirty="0"/>
              <a:t>, </a:t>
            </a:r>
            <a:r>
              <a:rPr lang="tr-TR" sz="1600" dirty="0" err="1"/>
              <a:t>Antonio</a:t>
            </a:r>
            <a:r>
              <a:rPr lang="tr-TR" sz="1600" dirty="0"/>
              <a:t> </a:t>
            </a:r>
            <a:r>
              <a:rPr lang="tr-TR" sz="1600" dirty="0" err="1"/>
              <a:t>Mandarino</a:t>
            </a:r>
            <a:r>
              <a:rPr lang="tr-TR" sz="1600" dirty="0"/>
              <a:t>, </a:t>
            </a:r>
            <a:r>
              <a:rPr lang="tr-TR" sz="1600" dirty="0" err="1"/>
              <a:t>and</a:t>
            </a:r>
            <a:r>
              <a:rPr lang="tr-TR" sz="1600" dirty="0"/>
              <a:t> </a:t>
            </a:r>
            <a:r>
              <a:rPr lang="tr-TR" sz="1600" dirty="0" err="1"/>
              <a:t>Enrico</a:t>
            </a:r>
            <a:r>
              <a:rPr lang="tr-TR" sz="1600" dirty="0"/>
              <a:t> </a:t>
            </a:r>
            <a:r>
              <a:rPr lang="tr-TR" sz="1600" dirty="0" err="1"/>
              <a:t>Prati</a:t>
            </a:r>
            <a:r>
              <a:rPr lang="tr-TR" sz="1600" dirty="0"/>
              <a:t>. “A </a:t>
            </a:r>
            <a:r>
              <a:rPr lang="tr-TR" sz="1600" dirty="0" err="1"/>
              <a:t>Tutorial</a:t>
            </a:r>
            <a:r>
              <a:rPr lang="tr-TR" sz="1600" dirty="0"/>
              <a:t> on </a:t>
            </a:r>
            <a:r>
              <a:rPr lang="tr-TR" sz="1600" dirty="0" err="1"/>
              <a:t>the</a:t>
            </a:r>
            <a:r>
              <a:rPr lang="tr-TR" sz="1600" dirty="0"/>
              <a:t> </a:t>
            </a:r>
            <a:r>
              <a:rPr lang="tr-TR" sz="1600" dirty="0" err="1"/>
              <a:t>Use</a:t>
            </a:r>
            <a:r>
              <a:rPr lang="tr-TR" sz="1600" dirty="0"/>
              <a:t> of </a:t>
            </a:r>
            <a:r>
              <a:rPr lang="tr-TR" sz="1600" dirty="0" err="1"/>
              <a:t>Physics-Informed</a:t>
            </a:r>
            <a:r>
              <a:rPr lang="tr-TR" sz="1600" dirty="0"/>
              <a:t> </a:t>
            </a:r>
            <a:r>
              <a:rPr lang="tr-TR" sz="1600" dirty="0" err="1"/>
              <a:t>Neural</a:t>
            </a:r>
            <a:r>
              <a:rPr lang="tr-TR" sz="1600" dirty="0"/>
              <a:t> Networks </a:t>
            </a:r>
            <a:r>
              <a:rPr lang="tr-TR" sz="1600" dirty="0" err="1"/>
              <a:t>to</a:t>
            </a:r>
            <a:r>
              <a:rPr lang="tr-TR" sz="1600" dirty="0"/>
              <a:t> </a:t>
            </a:r>
            <a:r>
              <a:rPr lang="tr-TR" sz="1600" dirty="0" err="1"/>
              <a:t>Compute</a:t>
            </a:r>
            <a:r>
              <a:rPr lang="tr-TR" sz="1600" dirty="0"/>
              <a:t> </a:t>
            </a:r>
            <a:r>
              <a:rPr lang="tr-TR" sz="1600" dirty="0" err="1"/>
              <a:t>the</a:t>
            </a:r>
            <a:r>
              <a:rPr lang="tr-TR" sz="1600" dirty="0"/>
              <a:t> </a:t>
            </a:r>
            <a:r>
              <a:rPr lang="tr-TR" sz="1600" dirty="0" err="1"/>
              <a:t>Spectrum</a:t>
            </a:r>
            <a:r>
              <a:rPr lang="tr-TR" sz="1600" dirty="0"/>
              <a:t> of Quantum </a:t>
            </a:r>
            <a:r>
              <a:rPr lang="tr-TR" sz="1600" dirty="0" err="1"/>
              <a:t>Systems</a:t>
            </a:r>
            <a:r>
              <a:rPr lang="tr-TR" sz="1600" dirty="0"/>
              <a:t>.” arXiv.org, </a:t>
            </a:r>
            <a:r>
              <a:rPr lang="tr-TR" sz="1600" dirty="0" err="1"/>
              <a:t>September</a:t>
            </a:r>
            <a:r>
              <a:rPr lang="tr-TR" sz="1600" dirty="0"/>
              <a:t> 11, 2024. </a:t>
            </a:r>
            <a:r>
              <a:rPr lang="tr-TR" sz="1600" dirty="0">
                <a:hlinkClick r:id="rId4"/>
              </a:rPr>
              <a:t>http://arxiv.org/</a:t>
            </a:r>
            <a:r>
              <a:rPr lang="tr-TR" sz="1600" dirty="0" err="1">
                <a:hlinkClick r:id="rId4"/>
              </a:rPr>
              <a:t>abs</a:t>
            </a:r>
            <a:r>
              <a:rPr lang="tr-TR" sz="1600" dirty="0">
                <a:hlinkClick r:id="rId4"/>
              </a:rPr>
              <a:t>/2407.20669v2</a:t>
            </a:r>
            <a:r>
              <a:rPr lang="tr-TR" sz="1600" dirty="0"/>
              <a:t>.</a:t>
            </a:r>
          </a:p>
          <a:p>
            <a:pPr algn="ctr"/>
            <a:r>
              <a:rPr lang="tr-TR" sz="1600" dirty="0" err="1">
                <a:effectLst/>
              </a:rPr>
              <a:t>Moseley</a:t>
            </a:r>
            <a:r>
              <a:rPr lang="tr-TR" sz="1600" dirty="0">
                <a:effectLst/>
              </a:rPr>
              <a:t>, Ben. “</a:t>
            </a:r>
            <a:r>
              <a:rPr lang="tr-TR" sz="1600" dirty="0" err="1">
                <a:effectLst/>
              </a:rPr>
              <a:t>Harmonic-Oscillator-Pinn</a:t>
            </a:r>
            <a:r>
              <a:rPr lang="tr-TR" sz="1600" dirty="0">
                <a:effectLst/>
              </a:rPr>
              <a:t>.” </a:t>
            </a:r>
            <a:r>
              <a:rPr lang="tr-TR" sz="1600" dirty="0" err="1">
                <a:effectLst/>
              </a:rPr>
              <a:t>GitHub</a:t>
            </a:r>
            <a:r>
              <a:rPr lang="tr-TR" sz="1600" dirty="0">
                <a:effectLst/>
              </a:rPr>
              <a:t>, 2021. </a:t>
            </a:r>
            <a:r>
              <a:rPr lang="tr-TR" sz="1600" dirty="0">
                <a:effectLst/>
                <a:hlinkClick r:id="rId5"/>
              </a:rPr>
              <a:t>https://github.com/benmoseley/harmonic-oscillator-pinn</a:t>
            </a:r>
            <a:r>
              <a:rPr lang="tr-TR" sz="1600" dirty="0">
                <a:effectLst/>
              </a:rPr>
              <a:t>. </a:t>
            </a:r>
          </a:p>
          <a:p>
            <a:pPr algn="ctr"/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1137211445"/>
      </p:ext>
    </p:extLst>
  </p:cSld>
  <p:clrMapOvr>
    <a:masterClrMapping/>
  </p:clrMapOvr>
  <p:transition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FCF20-F778-4D5B-AC81-C5C040E7E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teşekkürler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D804D950-C47E-4472-8376-17165D6EBF57}"/>
              </a:ext>
            </a:extLst>
          </p:cNvPr>
          <p:cNvSpPr txBox="1"/>
          <p:nvPr/>
        </p:nvSpPr>
        <p:spPr>
          <a:xfrm>
            <a:off x="5899638" y="6471082"/>
            <a:ext cx="62923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github.com/tosunm20/</a:t>
            </a:r>
            <a:r>
              <a:rPr lang="tr-TR" sz="20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PINNs_Quantum_Potential_Well</a:t>
            </a:r>
            <a:endParaRPr lang="tr-TR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79774"/>
      </p:ext>
    </p:extLst>
  </p:cSld>
  <p:clrMapOvr>
    <a:masterClrMapping/>
  </p:clrMapOvr>
  <p:transition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76651" cy="1936866"/>
          </a:xfrm>
        </p:spPr>
        <p:txBody>
          <a:bodyPr/>
          <a:lstStyle/>
          <a:p>
            <a:r>
              <a:rPr lang="tr-TR" b="1" dirty="0"/>
              <a:t>Proje Amacı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3097848"/>
            <a:ext cx="5313217" cy="3405187"/>
          </a:xfrm>
        </p:spPr>
        <p:txBody>
          <a:bodyPr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latin typeface="+mj-lt"/>
              </a:rPr>
              <a:t>Sonsuz kuyu potansiyelindeki Schrödinger denklemini PINN kullanarak çözmek.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latin typeface="+mj-lt"/>
              </a:rPr>
              <a:t>PINN modeli ile kuantum sisteminin enerji seviyelerini (E) tahmin etmek.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latin typeface="+mj-lt"/>
              </a:rPr>
              <a:t>Analitik çözümlerle (dalga fonksiyonu ve enerji seviyeleri) PINN tahminlerini karşılaştırmak.</a:t>
            </a:r>
          </a:p>
        </p:txBody>
      </p:sp>
      <p:pic>
        <p:nvPicPr>
          <p:cNvPr id="1026" name="Picture 2" descr="can gurses on X: &quot;Bugün Kuantum Fiziğinin babalarından Erwin Schrödinger'in  doğum günü... Parçacıkların dalga özelliğini formüle eden Dalga Denklemi ve  olayların olasılıksal yapısını ortaya koyan meşhur Schrödinger'in Kedisi  düşünsel deneyinin mimarı ...">
            <a:extLst>
              <a:ext uri="{FF2B5EF4-FFF2-40B4-BE49-F238E27FC236}">
                <a16:creationId xmlns:a16="http://schemas.microsoft.com/office/drawing/2014/main" id="{255F52D2-D9E4-458F-B808-E302E8429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579" y="2398814"/>
            <a:ext cx="5094736" cy="206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15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EB8B-0AB9-7554-AEEA-E8D744959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627" y="173736"/>
            <a:ext cx="4352662" cy="2203704"/>
          </a:xfrm>
        </p:spPr>
        <p:txBody>
          <a:bodyPr/>
          <a:lstStyle/>
          <a:p>
            <a:pPr lvl="0"/>
            <a:r>
              <a:rPr lang="tr-TR" noProof="0" dirty="0"/>
              <a:t>NELER ÖĞRENDİK</a:t>
            </a:r>
            <a:endParaRPr lang="en-US" noProof="0" dirty="0"/>
          </a:p>
        </p:txBody>
      </p:sp>
      <p:pic>
        <p:nvPicPr>
          <p:cNvPr id="6" name="Picture Placeholder 5" descr="A blue and purple spiral">
            <a:extLst>
              <a:ext uri="{FF2B5EF4-FFF2-40B4-BE49-F238E27FC236}">
                <a16:creationId xmlns:a16="http://schemas.microsoft.com/office/drawing/2014/main" id="{05B64636-376E-96D4-B550-D764B2C6A6A7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2" b="202"/>
          <a:stretch/>
        </p:blipFill>
        <p:spPr>
          <a:xfrm>
            <a:off x="336550" y="336550"/>
            <a:ext cx="5303640" cy="61849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1DB868-BEE2-49F7-9AC5-A3B143880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9F746A-C9D4-4296-B00F-D3D8D3FF2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651" y="2859777"/>
            <a:ext cx="4132613" cy="23245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983C8F-5C6F-4F28-8D79-5B86CD90A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012" y="1275588"/>
            <a:ext cx="4962715" cy="445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31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5D9081-840D-4F00-9406-0437F55B8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262" y="2452314"/>
            <a:ext cx="5985476" cy="3830526"/>
          </a:xfrm>
          <a:prstGeom prst="rect">
            <a:avLst/>
          </a:prstGeom>
        </p:spPr>
      </p:pic>
      <p:sp>
        <p:nvSpPr>
          <p:cNvPr id="15" name="Subtitle 4">
            <a:extLst>
              <a:ext uri="{FF2B5EF4-FFF2-40B4-BE49-F238E27FC236}">
                <a16:creationId xmlns:a16="http://schemas.microsoft.com/office/drawing/2014/main" id="{BA52AA25-059E-4178-B8A2-39C10A79C2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4696" y="652349"/>
            <a:ext cx="11569475" cy="2387865"/>
          </a:xfrm>
        </p:spPr>
        <p:txBody>
          <a:bodyPr/>
          <a:lstStyle/>
          <a:p>
            <a:r>
              <a:rPr lang="tr-TR" sz="4000" cap="none" dirty="0"/>
              <a:t>Analitik Dalga Fonksiyonları</a:t>
            </a:r>
            <a:endParaRPr lang="en-US" sz="4000" cap="non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61524D-FCE0-4DC6-87C2-61965E4FE579}"/>
              </a:ext>
            </a:extLst>
          </p:cNvPr>
          <p:cNvSpPr txBox="1"/>
          <p:nvPr/>
        </p:nvSpPr>
        <p:spPr>
          <a:xfrm>
            <a:off x="1517663" y="1661615"/>
            <a:ext cx="9829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  <a:latin typeface="+mj-lt"/>
              </a:rPr>
              <a:t>Analitik dalga fonksiyonları ve enerji seviyelerini referans verisi olarak kullanmak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  <a:latin typeface="+mj-lt"/>
              </a:rPr>
              <a:t>PINN modeli ile elde edilen tahminlerin doğruluğunu değerlendirmek</a:t>
            </a:r>
          </a:p>
        </p:txBody>
      </p:sp>
    </p:spTree>
    <p:extLst>
      <p:ext uri="{BB962C8B-B14F-4D97-AF65-F5344CB8AC3E}">
        <p14:creationId xmlns:p14="http://schemas.microsoft.com/office/powerpoint/2010/main" val="139719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8CB01F6-2ED1-342C-50F9-01A13A30A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09" y="801064"/>
            <a:ext cx="5944291" cy="5255871"/>
          </a:xfrm>
        </p:spPr>
        <p:txBody>
          <a:bodyPr/>
          <a:lstStyle/>
          <a:p>
            <a:r>
              <a:rPr lang="tr-TR" sz="1200" dirty="0"/>
              <a:t>1. </a:t>
            </a:r>
            <a:r>
              <a:rPr lang="tr-TR" sz="1200" dirty="0">
                <a:solidFill>
                  <a:schemeClr val="accent4">
                    <a:lumMod val="75000"/>
                  </a:schemeClr>
                </a:solidFill>
              </a:rPr>
              <a:t>Model Yapısı</a:t>
            </a:r>
            <a:r>
              <a:rPr lang="tr-TR" sz="1200" dirty="0"/>
              <a:t>: Schrödinger denklemini çözmek için sin aktivasyon fonksiyonlu ve iki gizli katmanlı bir sinir ağı kullanılmıştır.  </a:t>
            </a:r>
            <a:br>
              <a:rPr lang="tr-TR" sz="1200" dirty="0"/>
            </a:br>
            <a:br>
              <a:rPr lang="tr-TR" sz="1200" dirty="0"/>
            </a:br>
            <a:r>
              <a:rPr lang="tr-TR" sz="1200" dirty="0"/>
              <a:t>2. </a:t>
            </a:r>
            <a:r>
              <a:rPr lang="tr-TR" sz="1200" dirty="0">
                <a:solidFill>
                  <a:schemeClr val="accent4">
                    <a:lumMod val="75000"/>
                  </a:schemeClr>
                </a:solidFill>
              </a:rPr>
              <a:t>Optimizasyon</a:t>
            </a:r>
            <a:r>
              <a:rPr lang="tr-TR" sz="1200" dirty="0"/>
              <a:t>: `Adam` optimizasyon algoritması, `</a:t>
            </a:r>
            <a:r>
              <a:rPr lang="tr-TR" sz="1200" dirty="0" err="1"/>
              <a:t>lr</a:t>
            </a:r>
            <a:r>
              <a:rPr lang="tr-TR" sz="1200" dirty="0"/>
              <a:t>=1e-3` ve `</a:t>
            </a:r>
            <a:r>
              <a:rPr lang="tr-TR" sz="1200" dirty="0" err="1"/>
              <a:t>betas</a:t>
            </a:r>
            <a:r>
              <a:rPr lang="tr-TR" sz="1200" dirty="0"/>
              <a:t>=(0.999, 0.9999)` ile enerji ve dalga fonksiyonu tahminlerini optimize eder.  </a:t>
            </a:r>
            <a:br>
              <a:rPr lang="tr-TR" sz="1200" dirty="0"/>
            </a:br>
            <a:br>
              <a:rPr lang="tr-TR" sz="1200" dirty="0"/>
            </a:br>
            <a:r>
              <a:rPr lang="tr-TR" sz="1200" dirty="0"/>
              <a:t>3. </a:t>
            </a:r>
            <a:r>
              <a:rPr lang="tr-TR" sz="1200" dirty="0">
                <a:solidFill>
                  <a:schemeClr val="accent4">
                    <a:lumMod val="75000"/>
                  </a:schemeClr>
                </a:solidFill>
              </a:rPr>
              <a:t>Kayıp Fonksiyonları</a:t>
            </a:r>
            <a:r>
              <a:rPr lang="tr-TR" sz="1200" dirty="0"/>
              <a:t>:  </a:t>
            </a:r>
            <a:br>
              <a:rPr lang="tr-TR" sz="1200" dirty="0"/>
            </a:br>
            <a:r>
              <a:rPr lang="tr-TR" sz="1200" dirty="0"/>
              <a:t>   - </a:t>
            </a:r>
            <a:r>
              <a:rPr lang="tr-TR" sz="1200" dirty="0" err="1"/>
              <a:t>Physics</a:t>
            </a:r>
            <a:r>
              <a:rPr lang="tr-TR" sz="1200" dirty="0"/>
              <a:t> </a:t>
            </a:r>
            <a:r>
              <a:rPr lang="tr-TR" sz="1200" dirty="0" err="1"/>
              <a:t>Loss</a:t>
            </a:r>
            <a:r>
              <a:rPr lang="tr-TR" sz="1200" dirty="0"/>
              <a:t>: Schrödinger denklemi kalıntısından hesaplanır.  </a:t>
            </a:r>
            <a:br>
              <a:rPr lang="tr-TR" sz="1200" dirty="0"/>
            </a:br>
            <a:r>
              <a:rPr lang="tr-TR" sz="1200" dirty="0"/>
              <a:t>   - </a:t>
            </a:r>
            <a:r>
              <a:rPr lang="tr-TR" sz="1200" dirty="0" err="1"/>
              <a:t>Normalization</a:t>
            </a:r>
            <a:r>
              <a:rPr lang="tr-TR" sz="1200" dirty="0"/>
              <a:t> </a:t>
            </a:r>
            <a:r>
              <a:rPr lang="tr-TR" sz="1200" dirty="0" err="1"/>
              <a:t>Loss</a:t>
            </a:r>
            <a:r>
              <a:rPr lang="tr-TR" sz="1200" dirty="0"/>
              <a:t>: Dalga fonksiyonunun normalize olmasını sağlar.  </a:t>
            </a:r>
            <a:br>
              <a:rPr lang="tr-TR" sz="1200" dirty="0"/>
            </a:br>
            <a:r>
              <a:rPr lang="tr-TR" sz="1200" dirty="0"/>
              <a:t>   - </a:t>
            </a:r>
            <a:r>
              <a:rPr lang="tr-TR" sz="1200" dirty="0" err="1"/>
              <a:t>Energy</a:t>
            </a:r>
            <a:r>
              <a:rPr lang="tr-TR" sz="1200" dirty="0"/>
              <a:t> </a:t>
            </a:r>
            <a:r>
              <a:rPr lang="tr-TR" sz="1200" dirty="0" err="1"/>
              <a:t>Loss</a:t>
            </a:r>
            <a:r>
              <a:rPr lang="tr-TR" sz="1200" dirty="0"/>
              <a:t>: Tahmini enerji ile analitik enerji farkını minimize eder.  </a:t>
            </a:r>
            <a:br>
              <a:rPr lang="tr-TR" sz="1200" dirty="0"/>
            </a:br>
            <a:br>
              <a:rPr lang="tr-TR" sz="1200" dirty="0"/>
            </a:br>
            <a:r>
              <a:rPr lang="tr-TR" sz="1200" dirty="0"/>
              <a:t>4. </a:t>
            </a:r>
            <a:r>
              <a:rPr lang="tr-TR" sz="1200" dirty="0" err="1">
                <a:solidFill>
                  <a:schemeClr val="accent4">
                    <a:lumMod val="75000"/>
                  </a:schemeClr>
                </a:solidFill>
              </a:rPr>
              <a:t>Henryjin</a:t>
            </a:r>
            <a:r>
              <a:rPr lang="tr-TR" sz="1200" dirty="0">
                <a:solidFill>
                  <a:schemeClr val="accent4">
                    <a:lumMod val="75000"/>
                  </a:schemeClr>
                </a:solidFill>
              </a:rPr>
              <a:t> Parametresi</a:t>
            </a:r>
            <a:r>
              <a:rPr lang="tr-TR" sz="1200" dirty="0"/>
              <a:t>: Enerji tahminlerini artırmak için logaritmik bir ceza fonksiyonu uygulanır.  </a:t>
            </a:r>
            <a:br>
              <a:rPr lang="tr-TR" sz="1200" dirty="0"/>
            </a:br>
            <a:br>
              <a:rPr lang="tr-TR" sz="1200" dirty="0"/>
            </a:br>
            <a:r>
              <a:rPr lang="tr-TR" sz="1200" dirty="0"/>
              <a:t>5. </a:t>
            </a:r>
            <a:r>
              <a:rPr lang="tr-TR" sz="1200" dirty="0">
                <a:solidFill>
                  <a:schemeClr val="accent4">
                    <a:lumMod val="75000"/>
                  </a:schemeClr>
                </a:solidFill>
              </a:rPr>
              <a:t>Eğitim Süreci</a:t>
            </a:r>
            <a:r>
              <a:rPr lang="tr-TR" sz="1200" dirty="0"/>
              <a:t>: Model, toplam LOSS fonksiyonunu minimize ederek 400.000 iterasyon boyunca eğitilir.  </a:t>
            </a:r>
            <a:br>
              <a:rPr lang="tr-TR" sz="1200" dirty="0"/>
            </a:br>
            <a:br>
              <a:rPr lang="tr-TR" sz="1200" dirty="0"/>
            </a:br>
            <a:r>
              <a:rPr lang="tr-TR" sz="1200" dirty="0"/>
              <a:t>6</a:t>
            </a:r>
            <a:r>
              <a:rPr lang="tr-TR" sz="1200" dirty="0">
                <a:solidFill>
                  <a:schemeClr val="accent4">
                    <a:lumMod val="75000"/>
                  </a:schemeClr>
                </a:solidFill>
              </a:rPr>
              <a:t>. Sonuçlar</a:t>
            </a:r>
            <a:r>
              <a:rPr lang="tr-TR" sz="1200" dirty="0"/>
              <a:t>: Eğitim sırasında dalga fonksiyonu ve LOSS değişimleri grafiklerle izlenir.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380A71E-230E-4C4F-DE80-2154F41603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032" y="510585"/>
            <a:ext cx="6179643" cy="1006362"/>
          </a:xfrm>
        </p:spPr>
        <p:txBody>
          <a:bodyPr/>
          <a:lstStyle/>
          <a:p>
            <a:r>
              <a:rPr lang="tr-TR" sz="2800" dirty="0"/>
              <a:t>ÇÖZÜMÜN GENEL YAPISI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DA1AC24F-BE07-C11D-A2DE-CE000E65F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CF47D11B-2CE3-9100-39A2-0832F368A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566" y="924595"/>
            <a:ext cx="5008809" cy="500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96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BE4E0F37-0AD5-833C-CBE5-EAE02EC460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959" y="1281310"/>
            <a:ext cx="4958081" cy="2387865"/>
          </a:xfrm>
        </p:spPr>
        <p:txBody>
          <a:bodyPr/>
          <a:lstStyle/>
          <a:p>
            <a:pPr algn="ctr"/>
            <a:r>
              <a:rPr lang="en-US" dirty="0" err="1"/>
              <a:t>Çözümün</a:t>
            </a:r>
            <a:r>
              <a:rPr lang="en-US" dirty="0"/>
              <a:t> </a:t>
            </a:r>
            <a:r>
              <a:rPr lang="tr-TR" dirty="0"/>
              <a:t>gelişimi</a:t>
            </a:r>
            <a:endParaRPr lang="en-US" dirty="0"/>
          </a:p>
        </p:txBody>
      </p:sp>
      <p:pic>
        <p:nvPicPr>
          <p:cNvPr id="8" name="Picture Placeholder 7" descr="A blue and purple spirals">
            <a:extLst>
              <a:ext uri="{FF2B5EF4-FFF2-40B4-BE49-F238E27FC236}">
                <a16:creationId xmlns:a16="http://schemas.microsoft.com/office/drawing/2014/main" id="{E1DBD4C7-D952-4426-40FD-8799F80F82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1" b="31"/>
          <a:stretch/>
        </p:blipFill>
        <p:spPr>
          <a:xfrm>
            <a:off x="6897215" y="877495"/>
            <a:ext cx="4487512" cy="521424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6EA54-3083-FB0D-9011-2353791B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2" descr="Schrödinger denklemi - Vikipedi">
            <a:extLst>
              <a:ext uri="{FF2B5EF4-FFF2-40B4-BE49-F238E27FC236}">
                <a16:creationId xmlns:a16="http://schemas.microsoft.com/office/drawing/2014/main" id="{FFC1FBAA-98F6-4190-8A95-96F70F810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574" y="1581562"/>
            <a:ext cx="3958794" cy="369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A6B6C2-4ABA-4E2B-90FC-2F263C3AE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87069"/>
            <a:ext cx="6096000" cy="22219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ED73489-2945-40B3-B2B6-77F2E4DB45EA}"/>
              </a:ext>
            </a:extLst>
          </p:cNvPr>
          <p:cNvSpPr/>
          <p:nvPr/>
        </p:nvSpPr>
        <p:spPr>
          <a:xfrm flipV="1">
            <a:off x="2430483" y="3669175"/>
            <a:ext cx="2060494" cy="381964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59814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2D6A5F3A-577B-A4EB-4936-C50C1B095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Resim 8" descr="metin, ekran görüntüsü, yazı tipi, doküman, belge içeren bir resim&#10;&#10;Açıklama otomatik olarak oluşturuldu">
            <a:extLst>
              <a:ext uri="{FF2B5EF4-FFF2-40B4-BE49-F238E27FC236}">
                <a16:creationId xmlns:a16="http://schemas.microsoft.com/office/drawing/2014/main" id="{1018A2AF-1FCB-C9D3-7289-00F140855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406" y="1153230"/>
            <a:ext cx="5121129" cy="5072968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83CBBFFD-0C34-90B9-03BE-E7CCDFAD5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56" y="1627568"/>
            <a:ext cx="6155314" cy="4174029"/>
          </a:xfrm>
          <a:prstGeom prst="rect">
            <a:avLst/>
          </a:prstGeom>
        </p:spPr>
      </p:pic>
      <p:sp>
        <p:nvSpPr>
          <p:cNvPr id="14" name="Subtitle 4">
            <a:extLst>
              <a:ext uri="{FF2B5EF4-FFF2-40B4-BE49-F238E27FC236}">
                <a16:creationId xmlns:a16="http://schemas.microsoft.com/office/drawing/2014/main" id="{D8F3A60C-F476-7CFF-BBE3-1574711C52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0675" y="387629"/>
            <a:ext cx="4958081" cy="2387865"/>
          </a:xfrm>
        </p:spPr>
        <p:txBody>
          <a:bodyPr/>
          <a:lstStyle/>
          <a:p>
            <a:r>
              <a:rPr lang="en-US" dirty="0"/>
              <a:t>KOD ÇIKTISI</a:t>
            </a:r>
          </a:p>
        </p:txBody>
      </p:sp>
    </p:spTree>
    <p:extLst>
      <p:ext uri="{BB962C8B-B14F-4D97-AF65-F5344CB8AC3E}">
        <p14:creationId xmlns:p14="http://schemas.microsoft.com/office/powerpoint/2010/main" val="192920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347AE7-D6A2-42FB-3D58-6297742F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Alt Başlık 2">
            <a:extLst>
              <a:ext uri="{FF2B5EF4-FFF2-40B4-BE49-F238E27FC236}">
                <a16:creationId xmlns:a16="http://schemas.microsoft.com/office/drawing/2014/main" id="{ADB02C7B-79A3-436F-97C1-EFC95C5955A1}"/>
              </a:ext>
            </a:extLst>
          </p:cNvPr>
          <p:cNvSpPr txBox="1">
            <a:spLocks/>
          </p:cNvSpPr>
          <p:nvPr/>
        </p:nvSpPr>
        <p:spPr>
          <a:xfrm>
            <a:off x="401003" y="110067"/>
            <a:ext cx="5293360" cy="23878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ÇÖZÜMÜN GELİŞİMİ İKİNCİ KISIM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654363A2-D949-567A-F56B-96E8A434F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43133"/>
            <a:ext cx="7715965" cy="628738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CC259D61-8BB1-4245-31B2-FF2E54F81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" y="1671871"/>
            <a:ext cx="7716282" cy="2086266"/>
          </a:xfrm>
          <a:prstGeom prst="rect">
            <a:avLst/>
          </a:prstGeom>
        </p:spPr>
      </p:pic>
      <p:pic>
        <p:nvPicPr>
          <p:cNvPr id="1026" name="Picture 2" descr="No description has been provided for this image">
            <a:extLst>
              <a:ext uri="{FF2B5EF4-FFF2-40B4-BE49-F238E27FC236}">
                <a16:creationId xmlns:a16="http://schemas.microsoft.com/office/drawing/2014/main" id="{278484FB-036E-CCE6-A96C-9AF0A4E37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993" y="1043133"/>
            <a:ext cx="3843777" cy="2715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 description has been provided for this image">
            <a:extLst>
              <a:ext uri="{FF2B5EF4-FFF2-40B4-BE49-F238E27FC236}">
                <a16:creationId xmlns:a16="http://schemas.microsoft.com/office/drawing/2014/main" id="{ACA41A10-128E-EEAD-27D3-CFDD584E1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8" y="3758136"/>
            <a:ext cx="3709987" cy="309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 description has been provided for this image">
            <a:extLst>
              <a:ext uri="{FF2B5EF4-FFF2-40B4-BE49-F238E27FC236}">
                <a16:creationId xmlns:a16="http://schemas.microsoft.com/office/drawing/2014/main" id="{9D45D829-B6F2-0F8E-8C84-6A6492843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669" y="3758137"/>
            <a:ext cx="3925051" cy="309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o description has been provided for this image">
            <a:extLst>
              <a:ext uri="{FF2B5EF4-FFF2-40B4-BE49-F238E27FC236}">
                <a16:creationId xmlns:a16="http://schemas.microsoft.com/office/drawing/2014/main" id="{D17FB886-6712-0907-A21D-EABD6890B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720" y="3758136"/>
            <a:ext cx="3925050" cy="309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63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305301E-11B3-4B9D-A588-21F3C980937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77B561B-3A65-4A22-9691-EB838E7F9B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4137456-21FC-4AE2-8A94-BF06CAF2EB9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462</TotalTime>
  <Words>628</Words>
  <Application>Microsoft Office PowerPoint</Application>
  <PresentationFormat>Geniş ekran</PresentationFormat>
  <Paragraphs>73</Paragraphs>
  <Slides>26</Slides>
  <Notes>10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26</vt:i4>
      </vt:variant>
    </vt:vector>
  </HeadingPairs>
  <TitlesOfParts>
    <vt:vector size="31" baseType="lpstr">
      <vt:lpstr>Arial</vt:lpstr>
      <vt:lpstr>Arial Nova</vt:lpstr>
      <vt:lpstr>Biome</vt:lpstr>
      <vt:lpstr>Calibri</vt:lpstr>
      <vt:lpstr>Custom</vt:lpstr>
      <vt:lpstr>The rollıng codes</vt:lpstr>
      <vt:lpstr>Pınn nedir?</vt:lpstr>
      <vt:lpstr>Proje Amacı</vt:lpstr>
      <vt:lpstr>NELER ÖĞRENDİK</vt:lpstr>
      <vt:lpstr>PowerPoint Sunusu</vt:lpstr>
      <vt:lpstr>1. Model Yapısı: Schrödinger denklemini çözmek için sin aktivasyon fonksiyonlu ve iki gizli katmanlı bir sinir ağı kullanılmıştır.    2. Optimizasyon: `Adam` optimizasyon algoritması, `lr=1e-3` ve `betas=(0.999, 0.9999)` ile enerji ve dalga fonksiyonu tahminlerini optimize eder.    3. Kayıp Fonksiyonları:      - Physics Loss: Schrödinger denklemi kalıntısından hesaplanır.      - Normalization Loss: Dalga fonksiyonunun normalize olmasını sağlar.      - Energy Loss: Tahmini enerji ile analitik enerji farkını minimize eder.    4. Henryjin Parametresi: Enerji tahminlerini artırmak için logaritmik bir ceza fonksiyonu uygulanır.    5. Eğitim Süreci: Model, toplam LOSS fonksiyonunu minimize ederek 400.000 iterasyon boyunca eğitilir.    6. Sonuçlar: Eğitim sırasında dalga fonksiyonu ve LOSS değişimleri grafiklerle izlenir.</vt:lpstr>
      <vt:lpstr>PowerPoint Sunusu</vt:lpstr>
      <vt:lpstr>PowerPoint Sunusu</vt:lpstr>
      <vt:lpstr>PowerPoint Sunusu</vt:lpstr>
      <vt:lpstr>FINAL KOd</vt:lpstr>
      <vt:lpstr>Parametrıc solutıon and derıvatıve functıons</vt:lpstr>
      <vt:lpstr>Pyhsıcs ınformed NN</vt:lpstr>
      <vt:lpstr>Transıtıon to other energy levels</vt:lpstr>
      <vt:lpstr>Traın and evaluate</vt:lpstr>
      <vt:lpstr>Psı – energy values</vt:lpstr>
      <vt:lpstr>PowerPoint Sunusu</vt:lpstr>
      <vt:lpstr>PowerPoint Sunusu</vt:lpstr>
      <vt:lpstr>Loss plots</vt:lpstr>
      <vt:lpstr>PowerPoint Sunusu</vt:lpstr>
      <vt:lpstr>Farklı loss fonksiyonları VE HIZLANDIRMA</vt:lpstr>
      <vt:lpstr>PowerPoint Sunusu</vt:lpstr>
      <vt:lpstr>PowerPoint Sunusu</vt:lpstr>
      <vt:lpstr>PowerPoint Sunusu</vt:lpstr>
      <vt:lpstr>sonuç</vt:lpstr>
      <vt:lpstr>Kaynak makaleler</vt:lpstr>
      <vt:lpstr>teşekkürler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rollıng codes</dc:title>
  <dc:creator>atınç baş</dc:creator>
  <cp:lastModifiedBy>Mustafa Tosun</cp:lastModifiedBy>
  <cp:revision>34</cp:revision>
  <dcterms:created xsi:type="dcterms:W3CDTF">2025-01-05T12:42:03Z</dcterms:created>
  <dcterms:modified xsi:type="dcterms:W3CDTF">2025-01-06T18:58:02Z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